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26"/>
  </p:notesMasterIdLst>
  <p:sldIdLst>
    <p:sldId id="260" r:id="rId2"/>
    <p:sldId id="385" r:id="rId3"/>
    <p:sldId id="390" r:id="rId4"/>
    <p:sldId id="433" r:id="rId5"/>
    <p:sldId id="370" r:id="rId6"/>
    <p:sldId id="432" r:id="rId7"/>
    <p:sldId id="371" r:id="rId8"/>
    <p:sldId id="376" r:id="rId9"/>
    <p:sldId id="430" r:id="rId10"/>
    <p:sldId id="431" r:id="rId11"/>
    <p:sldId id="429" r:id="rId12"/>
    <p:sldId id="419" r:id="rId13"/>
    <p:sldId id="420" r:id="rId14"/>
    <p:sldId id="372" r:id="rId15"/>
    <p:sldId id="373" r:id="rId16"/>
    <p:sldId id="435" r:id="rId17"/>
    <p:sldId id="426" r:id="rId18"/>
    <p:sldId id="434" r:id="rId19"/>
    <p:sldId id="424" r:id="rId20"/>
    <p:sldId id="422" r:id="rId21"/>
    <p:sldId id="425" r:id="rId22"/>
    <p:sldId id="423" r:id="rId23"/>
    <p:sldId id="381" r:id="rId24"/>
    <p:sldId id="382" r:id="rId25"/>
  </p:sldIdLst>
  <p:sldSz cx="9147175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941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6301" autoAdjust="0"/>
  </p:normalViewPr>
  <p:slideViewPr>
    <p:cSldViewPr snapToGrid="0">
      <p:cViewPr varScale="1">
        <p:scale>
          <a:sx n="163" d="100"/>
          <a:sy n="163" d="100"/>
        </p:scale>
        <p:origin x="1360" y="176"/>
      </p:cViewPr>
      <p:guideLst>
        <p:guide orient="horz" pos="1620"/>
        <p:guide pos="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03.07.24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2903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4732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8038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83051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150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2952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1357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241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258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04915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27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2005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5717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648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9803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94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6413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80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6992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>
              <a:latin typeface="Optima" panose="02000503060000020004" pitchFamily="2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8273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383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8923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>
                <a:highlight>
                  <a:srgbClr val="FFFF00"/>
                </a:highlight>
                <a:latin typeface="Optima" panose="02000503060000020004" pitchFamily="2" charset="0"/>
              </a:rPr>
              <a:t>Impacts of VA </a:t>
            </a:r>
            <a:r>
              <a:rPr lang="en-US" dirty="0">
                <a:latin typeface="Optima" panose="02000503060000020004" pitchFamily="2" charset="0"/>
              </a:rPr>
              <a:t>– Visibility, Aviation, Air quality/health, Direct influence on solar radiation (RF), Atmospheric aerosol sink/substrate for atmospheric biogeochemical reactions, Nutrient source , 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Ice-nucleating particles (INPs) </a:t>
            </a:r>
            <a:r>
              <a:rPr lang="mr-IN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–</a:t>
            </a:r>
            <a:r>
              <a:rPr lang="en-US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indirect </a:t>
            </a:r>
            <a:r>
              <a:rPr lang="en-US" dirty="0">
                <a:latin typeface="Optima" panose="02000503060000020004" pitchFamily="2" charset="0"/>
              </a:rPr>
              <a:t>effect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0667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72" y="2714626"/>
            <a:ext cx="89314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570" y="1445896"/>
            <a:ext cx="852751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1" b="1"/>
            </a:lvl1pPr>
            <a:lvl2pPr marL="355707" indent="0">
              <a:buFont typeface="Arial" panose="020B0604020202020204" pitchFamily="34" charset="0"/>
              <a:buNone/>
              <a:defRPr sz="2601" b="1"/>
            </a:lvl2pPr>
            <a:lvl3pPr marL="717765" indent="0">
              <a:buFont typeface="Arial" panose="020B0604020202020204" pitchFamily="34" charset="0"/>
              <a:buNone/>
              <a:defRPr sz="2601" b="1"/>
            </a:lvl3pPr>
            <a:lvl4pPr marL="1073472" indent="0">
              <a:buFont typeface="Arial" panose="020B0604020202020204" pitchFamily="34" charset="0"/>
              <a:buNone/>
              <a:defRPr sz="2601" b="1"/>
            </a:lvl4pPr>
            <a:lvl5pPr marL="1435531" indent="0">
              <a:buFont typeface="Arial" panose="020B0604020202020204" pitchFamily="34" charset="0"/>
              <a:buNone/>
              <a:defRPr sz="2601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endParaRPr lang="de-DE" dirty="0"/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808" y="1979931"/>
            <a:ext cx="8518632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1" b="1" i="0" baseline="0"/>
            </a:lvl1pPr>
            <a:lvl2pPr marL="355707" indent="0">
              <a:buFont typeface="Arial" panose="020B0604020202020204" pitchFamily="34" charset="0"/>
              <a:buNone/>
              <a:defRPr sz="1801" b="1" i="0"/>
            </a:lvl2pPr>
            <a:lvl3pPr marL="717765" indent="0">
              <a:buFont typeface="Arial" panose="020B0604020202020204" pitchFamily="34" charset="0"/>
              <a:buNone/>
              <a:defRPr sz="1801" b="1" i="0"/>
            </a:lvl3pPr>
            <a:lvl4pPr marL="1073472" indent="0">
              <a:buFont typeface="Arial" panose="020B0604020202020204" pitchFamily="34" charset="0"/>
              <a:buNone/>
              <a:defRPr sz="1801" b="1" i="0"/>
            </a:lvl4pPr>
            <a:lvl5pPr marL="1435531" indent="0">
              <a:buFont typeface="Arial" panose="020B0604020202020204" pitchFamily="34" charset="0"/>
              <a:buNone/>
              <a:defRPr sz="1801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641" y="4895776"/>
            <a:ext cx="3607922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825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320916" y="4826106"/>
            <a:ext cx="17278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41" y="122354"/>
            <a:ext cx="1622113" cy="7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EF9F2463-8150-4DAA-877D-A146C8C8C60A}" type="datetime1">
              <a:rPr lang="de-DE" smtClean="0"/>
              <a:t>03.07.24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62981" y="1188000"/>
            <a:ext cx="4884005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935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190" y="1188001"/>
            <a:ext cx="3180073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3094" indent="0">
              <a:buNone/>
              <a:defRPr sz="1050"/>
            </a:lvl2pPr>
            <a:lvl3pPr marL="686189" indent="0">
              <a:buNone/>
              <a:defRPr sz="900"/>
            </a:lvl3pPr>
            <a:lvl4pPr marL="1029283" indent="0">
              <a:buNone/>
              <a:defRPr sz="750"/>
            </a:lvl4pPr>
            <a:lvl5pPr marL="1372378" indent="0">
              <a:buNone/>
              <a:defRPr sz="750"/>
            </a:lvl5pPr>
            <a:lvl6pPr marL="1715471" indent="0">
              <a:buNone/>
              <a:defRPr sz="750"/>
            </a:lvl6pPr>
            <a:lvl7pPr marL="2058566" indent="0">
              <a:buNone/>
              <a:defRPr sz="750"/>
            </a:lvl7pPr>
            <a:lvl8pPr marL="2401660" indent="0">
              <a:buNone/>
              <a:defRPr sz="750"/>
            </a:lvl8pPr>
            <a:lvl9pPr marL="2744755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224C4683-D191-47F3-8302-BB2B36B1C86A}" type="datetime1">
              <a:rPr lang="de-DE" smtClean="0"/>
              <a:t>03.07.24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4556" y="468663"/>
            <a:ext cx="5473185" cy="3112861"/>
          </a:xfrm>
        </p:spPr>
        <p:txBody>
          <a:bodyPr anchor="t"/>
          <a:lstStyle>
            <a:lvl1pPr marL="0" indent="0">
              <a:buNone/>
              <a:defRPr sz="2402"/>
            </a:lvl1pPr>
            <a:lvl2pPr marL="343094" indent="0">
              <a:buNone/>
              <a:defRPr sz="2102"/>
            </a:lvl2pPr>
            <a:lvl3pPr marL="686189" indent="0">
              <a:buNone/>
              <a:defRPr sz="1801"/>
            </a:lvl3pPr>
            <a:lvl4pPr marL="1029283" indent="0">
              <a:buNone/>
              <a:defRPr sz="1500"/>
            </a:lvl4pPr>
            <a:lvl5pPr marL="1372378" indent="0">
              <a:buNone/>
              <a:defRPr sz="1500"/>
            </a:lvl5pPr>
            <a:lvl6pPr marL="1715471" indent="0">
              <a:buNone/>
              <a:defRPr sz="1500"/>
            </a:lvl6pPr>
            <a:lvl7pPr marL="2058566" indent="0">
              <a:buNone/>
              <a:defRPr sz="1500"/>
            </a:lvl7pPr>
            <a:lvl8pPr marL="2401660" indent="0">
              <a:buNone/>
              <a:defRPr sz="1500"/>
            </a:lvl8pPr>
            <a:lvl9pPr marL="2744755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5E89BE91-4B1C-4025-AE57-60317864A3F3}" type="datetime1">
              <a:rPr lang="de-DE" smtClean="0"/>
              <a:t>03.07.24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4555" y="3628492"/>
            <a:ext cx="5470576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7164" y="4099062"/>
            <a:ext cx="5470576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3094" indent="0">
              <a:buNone/>
              <a:defRPr sz="1050"/>
            </a:lvl2pPr>
            <a:lvl3pPr marL="686189" indent="0">
              <a:buNone/>
              <a:defRPr sz="900"/>
            </a:lvl3pPr>
            <a:lvl4pPr marL="1029283" indent="0">
              <a:buNone/>
              <a:defRPr sz="750"/>
            </a:lvl4pPr>
            <a:lvl5pPr marL="1372378" indent="0">
              <a:buNone/>
              <a:defRPr sz="750"/>
            </a:lvl5pPr>
            <a:lvl6pPr marL="1715471" indent="0">
              <a:buNone/>
              <a:defRPr sz="750"/>
            </a:lvl6pPr>
            <a:lvl7pPr marL="2058566" indent="0">
              <a:buNone/>
              <a:defRPr sz="750"/>
            </a:lvl7pPr>
            <a:lvl8pPr marL="2401660" indent="0">
              <a:buNone/>
              <a:defRPr sz="750"/>
            </a:lvl8pPr>
            <a:lvl9pPr marL="2744755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0189" y="1068309"/>
            <a:ext cx="8346797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3AD15D93-083F-4B89-951E-D5F35A1BBEC8}" type="datetime1">
              <a:rPr lang="de-DE" smtClean="0"/>
              <a:t>03.07.24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772738" y="273928"/>
            <a:ext cx="1972360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402079" y="273928"/>
            <a:ext cx="6227734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90C3E158-F33A-4782-AFB5-03A3FD6F0AB2}" type="datetime1">
              <a:rPr lang="de-DE" smtClean="0"/>
              <a:t>03.07.24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0189" y="1188001"/>
            <a:ext cx="8346797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0A9BFA6A-9A63-4E2D-92C0-C77BFA750EDB}" type="datetime1">
              <a:rPr lang="de-DE" noProof="0" smtClean="0"/>
              <a:t>03.07.24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30758" y="1188001"/>
            <a:ext cx="4116228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03.07.24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188721"/>
            <a:ext cx="4102255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0189" y="1188001"/>
            <a:ext cx="411622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43A9179C-E631-47AA-B9CB-ABFD8F596650}" type="datetime1">
              <a:rPr lang="de-DE" smtClean="0"/>
              <a:t>03.07.24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1" b="1"/>
            </a:lvl1pPr>
            <a:lvl2pPr marL="343094" indent="0">
              <a:buNone/>
              <a:defRPr sz="1500" b="1"/>
            </a:lvl2pPr>
            <a:lvl3pPr marL="686189" indent="0">
              <a:buNone/>
              <a:defRPr sz="1350" b="1"/>
            </a:lvl3pPr>
            <a:lvl4pPr marL="1029283" indent="0">
              <a:buNone/>
              <a:defRPr sz="1200" b="1"/>
            </a:lvl4pPr>
            <a:lvl5pPr marL="1372378" indent="0">
              <a:buNone/>
              <a:defRPr sz="1200" b="1"/>
            </a:lvl5pPr>
            <a:lvl6pPr marL="1715471" indent="0">
              <a:buNone/>
              <a:defRPr sz="1200" b="1"/>
            </a:lvl6pPr>
            <a:lvl7pPr marL="2058566" indent="0">
              <a:buNone/>
              <a:defRPr sz="1200" b="1"/>
            </a:lvl7pPr>
            <a:lvl8pPr marL="2401660" indent="0">
              <a:buNone/>
              <a:defRPr sz="1200" b="1"/>
            </a:lvl8pPr>
            <a:lvl9pPr marL="2744755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1" b="1"/>
            </a:lvl1pPr>
            <a:lvl2pPr marL="343094" indent="0">
              <a:buNone/>
              <a:defRPr sz="1500" b="1"/>
            </a:lvl2pPr>
            <a:lvl3pPr marL="686189" indent="0">
              <a:buNone/>
              <a:defRPr sz="1350" b="1"/>
            </a:lvl3pPr>
            <a:lvl4pPr marL="1029283" indent="0">
              <a:buNone/>
              <a:defRPr sz="1200" b="1"/>
            </a:lvl4pPr>
            <a:lvl5pPr marL="1372378" indent="0">
              <a:buNone/>
              <a:defRPr sz="1200" b="1"/>
            </a:lvl5pPr>
            <a:lvl6pPr marL="1715471" indent="0">
              <a:buNone/>
              <a:defRPr sz="1200" b="1"/>
            </a:lvl6pPr>
            <a:lvl7pPr marL="2058566" indent="0">
              <a:buNone/>
              <a:defRPr sz="1200" b="1"/>
            </a:lvl7pPr>
            <a:lvl8pPr marL="2401660" indent="0">
              <a:buNone/>
              <a:defRPr sz="1200" b="1"/>
            </a:lvl8pPr>
            <a:lvl9pPr marL="2744755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7431" y="1937441"/>
            <a:ext cx="4099555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03.07.24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7436" y="1943102"/>
            <a:ext cx="4102255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00189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1" b="1"/>
            </a:lvl1pPr>
            <a:lvl2pPr marL="343094" indent="0">
              <a:buNone/>
              <a:defRPr sz="1500" b="1"/>
            </a:lvl2pPr>
            <a:lvl3pPr marL="686189" indent="0">
              <a:buNone/>
              <a:defRPr sz="1350" b="1"/>
            </a:lvl3pPr>
            <a:lvl4pPr marL="1029283" indent="0">
              <a:buNone/>
              <a:defRPr sz="1200" b="1"/>
            </a:lvl4pPr>
            <a:lvl5pPr marL="1372378" indent="0">
              <a:buNone/>
              <a:defRPr sz="1200" b="1"/>
            </a:lvl5pPr>
            <a:lvl6pPr marL="1715471" indent="0">
              <a:buNone/>
              <a:defRPr sz="1200" b="1"/>
            </a:lvl6pPr>
            <a:lvl7pPr marL="2058566" indent="0">
              <a:buNone/>
              <a:defRPr sz="1200" b="1"/>
            </a:lvl7pPr>
            <a:lvl8pPr marL="2401660" indent="0">
              <a:buNone/>
              <a:defRPr sz="1200" b="1"/>
            </a:lvl8pPr>
            <a:lvl9pPr marL="2744755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00189" y="1937441"/>
            <a:ext cx="4099555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7431" y="1188001"/>
            <a:ext cx="4099555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1" b="1"/>
            </a:lvl1pPr>
            <a:lvl2pPr marL="343094" indent="0">
              <a:buNone/>
              <a:defRPr sz="1500" b="1"/>
            </a:lvl2pPr>
            <a:lvl3pPr marL="686189" indent="0">
              <a:buNone/>
              <a:defRPr sz="1350" b="1"/>
            </a:lvl3pPr>
            <a:lvl4pPr marL="1029283" indent="0">
              <a:buNone/>
              <a:defRPr sz="1200" b="1"/>
            </a:lvl4pPr>
            <a:lvl5pPr marL="1372378" indent="0">
              <a:buNone/>
              <a:defRPr sz="1200" b="1"/>
            </a:lvl5pPr>
            <a:lvl6pPr marL="1715471" indent="0">
              <a:buNone/>
              <a:defRPr sz="1200" b="1"/>
            </a:lvl6pPr>
            <a:lvl7pPr marL="2058566" indent="0">
              <a:buNone/>
              <a:defRPr sz="1200" b="1"/>
            </a:lvl7pPr>
            <a:lvl8pPr marL="2401660" indent="0">
              <a:buNone/>
              <a:defRPr sz="1200" b="1"/>
            </a:lvl8pPr>
            <a:lvl9pPr marL="2744755" indent="0">
              <a:buNone/>
              <a:defRPr sz="1200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88C61DB6-D53F-456D-8864-56CE29C6E6BA}" type="datetime1">
              <a:rPr lang="de-DE" smtClean="0"/>
              <a:t>03.07.24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03.07.24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03.07.24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7175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1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7175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7452" y="4748824"/>
            <a:ext cx="1028112" cy="396264"/>
          </a:xfrm>
          <a:prstGeom prst="rect">
            <a:avLst/>
          </a:prstGeom>
        </p:spPr>
        <p:txBody>
          <a:bodyPr/>
          <a:lstStyle/>
          <a:p>
            <a:fld id="{0A1BF2A7-198D-4BCD-8375-CAC66677F609}" type="datetime1">
              <a:rPr lang="de-DE" smtClean="0"/>
              <a:t>03.07.24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6138" y="296245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138" y="160612"/>
            <a:ext cx="6871563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138" y="1187342"/>
            <a:ext cx="83548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07985" y="4741374"/>
            <a:ext cx="89312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524" y="236226"/>
            <a:ext cx="1080374" cy="500374"/>
          </a:xfrm>
          <a:prstGeom prst="rect">
            <a:avLst/>
          </a:prstGeom>
        </p:spPr>
      </p:pic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75" y="4748824"/>
            <a:ext cx="326481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7362" y="4748824"/>
            <a:ext cx="3316316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900" dirty="0"/>
              <a:t>IMK-AAF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88" r:id="rId7"/>
    <p:sldLayoutId id="2147483689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 ftr="0"/>
  <p:txStyles>
    <p:titleStyle>
      <a:lvl1pPr algn="l" defTabSz="686189" rtl="0" eaLnBrk="1" latinLnBrk="0" hangingPunct="1">
        <a:lnSpc>
          <a:spcPct val="90000"/>
        </a:lnSpc>
        <a:spcBef>
          <a:spcPct val="0"/>
        </a:spcBef>
        <a:buNone/>
        <a:defRPr lang="en-US" sz="2401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713" indent="-203713" algn="l" defTabSz="686189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2001" kern="1200">
          <a:solidFill>
            <a:schemeClr val="tx1"/>
          </a:solidFill>
          <a:latin typeface="+mn-lt"/>
          <a:ea typeface="+mn-ea"/>
          <a:cs typeface="+mn-cs"/>
        </a:defRPr>
      </a:lvl1pPr>
      <a:lvl2pPr marL="470564" indent="-203713" algn="l" defTabSz="686189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737415" indent="-198948" algn="l" defTabSz="674275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9032" indent="-203713" algn="l" defTabSz="686189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883" indent="-198948" algn="l" defTabSz="686189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7019" indent="-171547" algn="l" defTabSz="6861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30113" indent="-171547" algn="l" defTabSz="6861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3208" indent="-171547" algn="l" defTabSz="6861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6302" indent="-171547" algn="l" defTabSz="68618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3094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189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283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378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471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566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1660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4755" algn="l" defTabSz="68618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00" userDrawn="1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jpeg"/><Relationship Id="rId3" Type="http://schemas.openxmlformats.org/officeDocument/2006/relationships/image" Target="../media/image2.pn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platzhalter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07987" y="2780604"/>
            <a:ext cx="8931444" cy="2031910"/>
          </a:xfr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A63E9EE9-759D-504A-930A-35FA5610B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950" y="657860"/>
            <a:ext cx="8806843" cy="1106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r>
              <a:rPr lang="en-GB" sz="28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Competitive activation of mixed aerosol systems: cloud chamber experiments and modelling studies</a:t>
            </a:r>
            <a:endParaRPr lang="en-DE" sz="28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CFAB172-4B39-6748-B14E-2DA0FFC04B36}"/>
              </a:ext>
            </a:extLst>
          </p:cNvPr>
          <p:cNvSpPr/>
          <p:nvPr/>
        </p:nvSpPr>
        <p:spPr>
          <a:xfrm>
            <a:off x="39999" y="1975207"/>
            <a:ext cx="88747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u="sng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Nsikanabasi S. Umo</a:t>
            </a:r>
            <a:r>
              <a:rPr lang="de-DE" sz="1400" baseline="30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de-DE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Paul Connolly*</a:t>
            </a:r>
            <a:r>
              <a:rPr lang="en-GB" sz="1400" baseline="30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Kai Bi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Sisi Chen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Zhaoze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Deng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Javier Etcheto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Yaqiong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Hu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Najin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Kim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Nicole Riemer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Wenhan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Tang</a:t>
            </a:r>
            <a:r>
              <a:rPr lang="en-GB" sz="1400" baseline="30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David Topping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Robert Wagner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Xiaotian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Xu</a:t>
            </a:r>
            <a:r>
              <a:rPr lang="en-GB" sz="1400" baseline="300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Lulin Xue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GB" sz="1400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Seong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Soo Yum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Bowen Zhu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and </a:t>
            </a:r>
            <a:r>
              <a:rPr lang="en-GB" sz="1400" dirty="0" err="1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Ottmar</a:t>
            </a:r>
            <a:r>
              <a:rPr lang="en-GB" sz="1400" dirty="0">
                <a:solidFill>
                  <a:schemeClr val="accent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GB" sz="14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Möhler</a:t>
            </a:r>
            <a:r>
              <a:rPr lang="en-GB" sz="1400" baseline="30000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§1</a:t>
            </a:r>
            <a:endParaRPr lang="de-DE" sz="1400" baseline="30000" dirty="0">
              <a:solidFill>
                <a:schemeClr val="accent1">
                  <a:lumMod val="75000"/>
                </a:schemeClr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D34E98-AA1B-FA4F-ABBE-E2C6DB577B67}"/>
              </a:ext>
            </a:extLst>
          </p:cNvPr>
          <p:cNvSpPr/>
          <p:nvPr/>
        </p:nvSpPr>
        <p:spPr>
          <a:xfrm>
            <a:off x="56156" y="2826726"/>
            <a:ext cx="8929073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i="1" baseline="30000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GB" sz="1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Institute of Meteorology and Climate Research - Atmospheric Aerosol Research, Karlsruhe Institute of Technology (KIT), Germany</a:t>
            </a:r>
            <a:endParaRPr lang="en-DE" sz="1000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Centre for Atmospheric sciences, University of Manchester, UK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Beijing Weather Modification Centre, China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Research Applications Laboratory, National Centre for Atmospheric Research, USA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Key Laboratory of Middle Atmosphere and Global Environment Observation, Institute of Atmospheric Physics, CAS, China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6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Korea Institute of Science and Technology, South Korea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7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Atmospheric Sciences, University of Illinois, USA</a:t>
            </a:r>
            <a:endParaRPr lang="en-DE" sz="1000" dirty="0">
              <a:solidFill>
                <a:schemeClr val="bg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000" i="1" baseline="30000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8</a:t>
            </a:r>
            <a:r>
              <a:rPr lang="en-GB" sz="1000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Department of Atmospheric Sciences, Yonsei University, South Korea</a:t>
            </a:r>
            <a:endParaRPr lang="en-GB" sz="9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 sz="6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sz="6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i="1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*</a:t>
            </a:r>
            <a:r>
              <a:rPr lang="en-GB" sz="1100" i="1" dirty="0" err="1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paul.connolly@manchester.ac.uk</a:t>
            </a:r>
            <a:endParaRPr lang="en-DE" sz="1100" i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sz="1100" i="1" baseline="30000" dirty="0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§</a:t>
            </a:r>
            <a:r>
              <a:rPr lang="en-GB" sz="1100" i="1" dirty="0" err="1">
                <a:solidFill>
                  <a:srgbClr val="FFC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ottmar.mohler@kit.edu</a:t>
            </a:r>
            <a:endParaRPr lang="en-DE" sz="1100" i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de-DE" sz="1100" i="1" dirty="0">
              <a:solidFill>
                <a:srgbClr val="FFC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B656B7-2ED6-1541-B201-B777CF0C2177}"/>
              </a:ext>
            </a:extLst>
          </p:cNvPr>
          <p:cNvSpPr txBox="1"/>
          <p:nvPr/>
        </p:nvSpPr>
        <p:spPr>
          <a:xfrm>
            <a:off x="2670684" y="4442868"/>
            <a:ext cx="45122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r>
            <a:r>
              <a:rPr lang="en-GB" sz="1200" i="1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</a:t>
            </a:r>
            <a:r>
              <a:rPr lang="en-GB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ICMW 2024, Yonsei University, Seoul, South Korea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D7317-8635-1F4C-B7A9-6DA245585D21}"/>
              </a:ext>
            </a:extLst>
          </p:cNvPr>
          <p:cNvSpPr txBox="1"/>
          <p:nvPr/>
        </p:nvSpPr>
        <p:spPr>
          <a:xfrm>
            <a:off x="7071224" y="4426914"/>
            <a:ext cx="1967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11:00 – 11:20, 08.07.2024</a:t>
            </a:r>
          </a:p>
        </p:txBody>
      </p:sp>
    </p:spTree>
    <p:extLst>
      <p:ext uri="{BB962C8B-B14F-4D97-AF65-F5344CB8AC3E}">
        <p14:creationId xmlns:p14="http://schemas.microsoft.com/office/powerpoint/2010/main" val="2952058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137726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Lagrangian</a:t>
            </a:r>
            <a:r>
              <a:rPr lang="en-GB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-particle-based DNS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CE2-42E6-30EB-B7CA-64BE6693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4200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137726" cy="46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Experimental </a:t>
            </a:r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Set-up@INSEKT</a:t>
            </a:r>
            <a:endParaRPr lang="en-US" sz="240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901D33-A13C-C94D-AC98-D191A08B2C7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22281" r="3537" b="22281"/>
          <a:stretch/>
        </p:blipFill>
        <p:spPr>
          <a:xfrm>
            <a:off x="114627" y="1795701"/>
            <a:ext cx="7439133" cy="29756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23C9E6-C634-B14D-83E2-442479FDFC4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09829" y="1149470"/>
            <a:ext cx="3087862" cy="1138154"/>
          </a:xfrm>
          <a:prstGeom prst="rect">
            <a:avLst/>
          </a:prstGeom>
        </p:spPr>
      </p:pic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7B176F74-78D9-DA42-979D-BF79EDBA1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13" y="824472"/>
            <a:ext cx="6450686" cy="8827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ucleation </a:t>
            </a:r>
            <a:r>
              <a:rPr lang="en-GB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GB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</a:t>
            </a:r>
            <a:r>
              <a:rPr lang="en-GB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</a:t>
            </a:r>
            <a:r>
              <a:rPr lang="en-GB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ctrometer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the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arlsruhe Institute of </a:t>
            </a:r>
            <a:r>
              <a:rPr lang="en-GB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</a:t>
            </a:r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echnology (</a:t>
            </a:r>
            <a:r>
              <a:rPr lang="en-US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INSEKT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buNone/>
            </a:pPr>
            <a:r>
              <a:rPr lang="en-US" sz="180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(a type of cold-stage (wells?) freezing assay)</a:t>
            </a:r>
            <a:r>
              <a:rPr lang="en-GB" sz="1801" dirty="0">
                <a:solidFill>
                  <a:srgbClr val="FF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sz="1801" dirty="0">
              <a:solidFill>
                <a:srgbClr val="FF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85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962330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AIDAd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Aerosol &amp; Cloud Simulation Chamber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1B8DDF6-CC6A-22D0-6D34-76051EEE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5" y="672250"/>
            <a:ext cx="2669901" cy="4328619"/>
          </a:xfrm>
          <a:prstGeom prst="rect">
            <a:avLst/>
          </a:prstGeom>
        </p:spPr>
      </p:pic>
      <p:sp>
        <p:nvSpPr>
          <p:cNvPr id="24" name="Inhaltsplatzhalter 6">
            <a:extLst>
              <a:ext uri="{FF2B5EF4-FFF2-40B4-BE49-F238E27FC236}">
                <a16:creationId xmlns:a16="http://schemas.microsoft.com/office/drawing/2014/main" id="{924814C6-9454-7CC6-9C86-56E04B099A8F}"/>
              </a:ext>
            </a:extLst>
          </p:cNvPr>
          <p:cNvSpPr txBox="1">
            <a:spLocks/>
          </p:cNvSpPr>
          <p:nvPr/>
        </p:nvSpPr>
        <p:spPr>
          <a:xfrm>
            <a:off x="2942492" y="1594337"/>
            <a:ext cx="6025662" cy="314764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It is a unique facility for cloud process studies It can simulate convective clouds with updrafts up to 15 m s</a:t>
            </a:r>
            <a:r>
              <a:rPr lang="en-GB" sz="1800" baseline="30000" dirty="0"/>
              <a:t>-1</a:t>
            </a:r>
            <a:r>
              <a:rPr lang="en-GB" sz="1800" dirty="0"/>
              <a:t>. </a:t>
            </a:r>
          </a:p>
          <a:p>
            <a:endParaRPr lang="en-GB" sz="1800" dirty="0"/>
          </a:p>
          <a:p>
            <a:r>
              <a:rPr lang="en-GB" sz="1800" dirty="0"/>
              <a:t>It has an innovative engineering design with wall cooling during cloud expansion experiments (+30 °C to -55 °C). </a:t>
            </a:r>
            <a:br>
              <a:rPr lang="en-GB" sz="1800" dirty="0"/>
            </a:br>
            <a:r>
              <a:rPr lang="en-GB" sz="1800" i="1" dirty="0">
                <a:solidFill>
                  <a:schemeClr val="tx2"/>
                </a:solidFill>
                <a:sym typeface="Wingdings" panose="05000000000000000000" pitchFamily="2" charset="2"/>
              </a:rPr>
              <a:t> isothermal conditions minimise internal heat fluxes and maximise cloud life-time.</a:t>
            </a:r>
          </a:p>
          <a:p>
            <a:endParaRPr lang="en-GB" sz="1800" dirty="0">
              <a:sym typeface="Wingdings" panose="05000000000000000000" pitchFamily="2" charset="2"/>
            </a:endParaRPr>
          </a:p>
          <a:p>
            <a:r>
              <a:rPr lang="en-GB" sz="1800" dirty="0"/>
              <a:t>It has 5 segments with independent temperature control.</a:t>
            </a:r>
          </a:p>
          <a:p>
            <a:endParaRPr lang="en-GB" sz="800" dirty="0"/>
          </a:p>
          <a:p>
            <a:r>
              <a:rPr lang="en-GB" sz="1800" dirty="0"/>
              <a:t>Each segment can be set to any temperature difference between 0 and ±10 K. </a:t>
            </a:r>
          </a:p>
          <a:p>
            <a:endParaRPr lang="en-GB" sz="1800" dirty="0"/>
          </a:p>
          <a:p>
            <a:r>
              <a:rPr lang="en-GB" sz="1800" dirty="0"/>
              <a:t>It can be operated at constant cooling rates up to 10 K/min with isothermal conditions.</a:t>
            </a:r>
            <a:endParaRPr lang="de-DE" sz="1800" kern="0" dirty="0"/>
          </a:p>
          <a:p>
            <a:endParaRPr lang="en-GB" sz="1800" dirty="0"/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A094E5-AB67-88C4-B166-CF0A7F96F16A}"/>
              </a:ext>
            </a:extLst>
          </p:cNvPr>
          <p:cNvSpPr txBox="1"/>
          <p:nvPr/>
        </p:nvSpPr>
        <p:spPr>
          <a:xfrm>
            <a:off x="2596662" y="810877"/>
            <a:ext cx="63714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b="1" dirty="0" err="1">
                <a:solidFill>
                  <a:schemeClr val="accent1"/>
                </a:solidFill>
              </a:rPr>
              <a:t>AIDAd</a:t>
            </a:r>
            <a:r>
              <a:rPr lang="en-GB" sz="1800" b="1" dirty="0"/>
              <a:t> = </a:t>
            </a:r>
            <a:r>
              <a:rPr lang="en-GB" sz="1800" b="1" dirty="0">
                <a:solidFill>
                  <a:schemeClr val="accent1"/>
                </a:solidFill>
              </a:rPr>
              <a:t>A</a:t>
            </a:r>
            <a:r>
              <a:rPr lang="en-GB" sz="1800" dirty="0"/>
              <a:t>tmospheric </a:t>
            </a:r>
            <a:r>
              <a:rPr lang="en-GB" sz="1800" b="1" dirty="0">
                <a:solidFill>
                  <a:schemeClr val="accent1"/>
                </a:solidFill>
              </a:rPr>
              <a:t>I</a:t>
            </a:r>
            <a:r>
              <a:rPr lang="en-GB" sz="1800" dirty="0"/>
              <a:t>nteractions and </a:t>
            </a:r>
            <a:r>
              <a:rPr lang="en-GB" sz="1800" b="1" dirty="0">
                <a:solidFill>
                  <a:schemeClr val="accent1"/>
                </a:solidFill>
              </a:rPr>
              <a:t>D</a:t>
            </a:r>
            <a:r>
              <a:rPr lang="en-GB" sz="1800" dirty="0"/>
              <a:t>ynamics in the </a:t>
            </a:r>
            <a:r>
              <a:rPr lang="en-GB" sz="1800" b="1" dirty="0">
                <a:solidFill>
                  <a:schemeClr val="accent1"/>
                </a:solidFill>
              </a:rPr>
              <a:t>A</a:t>
            </a:r>
            <a:r>
              <a:rPr lang="en-GB" sz="1800" dirty="0"/>
              <a:t>tmosphere (</a:t>
            </a:r>
            <a:r>
              <a:rPr lang="en-GB" b="1" dirty="0">
                <a:solidFill>
                  <a:schemeClr val="accent1"/>
                </a:solidFill>
              </a:rPr>
              <a:t>d</a:t>
            </a:r>
            <a:r>
              <a:rPr lang="en-GB" sz="1800" i="1" dirty="0"/>
              <a:t>ynamic</a:t>
            </a:r>
            <a:r>
              <a:rPr lang="en-GB" sz="180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521931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962330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AIDAd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Aerosol &amp; Cloud Simulation Chamber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AE4247C-B583-9314-3AB7-83AA547B4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7" y="1772951"/>
            <a:ext cx="3964684" cy="2873869"/>
          </a:xfrm>
          <a:prstGeom prst="rect">
            <a:avLst/>
          </a:prstGeom>
        </p:spPr>
      </p:pic>
      <p:sp>
        <p:nvSpPr>
          <p:cNvPr id="4" name="Inhaltsplatzhalter 6">
            <a:extLst>
              <a:ext uri="{FF2B5EF4-FFF2-40B4-BE49-F238E27FC236}">
                <a16:creationId xmlns:a16="http://schemas.microsoft.com/office/drawing/2014/main" id="{95875EDC-B420-3010-25E8-9DF5D424E115}"/>
              </a:ext>
            </a:extLst>
          </p:cNvPr>
          <p:cNvSpPr txBox="1">
            <a:spLocks/>
          </p:cNvSpPr>
          <p:nvPr/>
        </p:nvSpPr>
        <p:spPr>
          <a:xfrm>
            <a:off x="287002" y="796239"/>
            <a:ext cx="4935417" cy="80418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4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/>
              <a:t>Because of the active wall-cooling of the </a:t>
            </a:r>
            <a:r>
              <a:rPr lang="en-GB" sz="1800" b="1" dirty="0" err="1"/>
              <a:t>AIDAd</a:t>
            </a:r>
            <a:r>
              <a:rPr lang="en-GB" sz="1800" dirty="0"/>
              <a:t> chamber, a true adiabatic expansion can be achieved. </a:t>
            </a:r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513CF5-7755-F8B3-3643-9DA083E3F7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615" y="985621"/>
            <a:ext cx="3263516" cy="33571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CDE853-B8B3-65DA-A78D-3F38BD49E91C}"/>
              </a:ext>
            </a:extLst>
          </p:cNvPr>
          <p:cNvSpPr txBox="1"/>
          <p:nvPr/>
        </p:nvSpPr>
        <p:spPr>
          <a:xfrm>
            <a:off x="5772526" y="4342808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  <a:highlight>
                  <a:srgbClr val="FFFF00"/>
                </a:highlight>
              </a:rPr>
              <a:t>Replace the schematic!!!</a:t>
            </a:r>
          </a:p>
        </p:txBody>
      </p:sp>
    </p:spTree>
    <p:extLst>
      <p:ext uri="{BB962C8B-B14F-4D97-AF65-F5344CB8AC3E}">
        <p14:creationId xmlns:p14="http://schemas.microsoft.com/office/powerpoint/2010/main" val="313090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613490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Aerosol systems and experimental plans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87BB8F09-D45F-9F49-A640-2659BBE9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87" y="892120"/>
            <a:ext cx="5044306" cy="3127083"/>
          </a:xfrm>
        </p:spPr>
        <p:txBody>
          <a:bodyPr>
            <a:noAutofit/>
          </a:bodyPr>
          <a:lstStyle/>
          <a:p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Aerosol </a:t>
            </a:r>
            <a:r>
              <a:rPr lang="de-DE" sz="1801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systems</a:t>
            </a:r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(NH4)</a:t>
            </a:r>
            <a:r>
              <a:rPr lang="de-DE" sz="1801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</a:t>
            </a:r>
            <a:r>
              <a:rPr lang="de-DE" sz="1801" i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NaCl, </a:t>
            </a:r>
            <a:r>
              <a:rPr lang="de-DE" sz="180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Fulvic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acid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SDSA, and ATD</a:t>
            </a:r>
          </a:p>
          <a:p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Aerosol </a:t>
            </a:r>
            <a:r>
              <a:rPr lang="de-DE" sz="1801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generators</a:t>
            </a:r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</a:t>
            </a:r>
            <a:r>
              <a:rPr lang="de-DE" sz="1801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injection</a:t>
            </a:r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RBG, UGF 2000, &amp; </a:t>
            </a:r>
            <a:r>
              <a:rPr lang="de-DE" sz="180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Ultrasonic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de-DE" sz="180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nebuliser</a:t>
            </a:r>
            <a:endParaRPr lang="de-DE" sz="1801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Cooling </a:t>
            </a:r>
            <a:r>
              <a:rPr lang="de-DE" sz="1801" b="1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rates</a:t>
            </a:r>
            <a:r>
              <a:rPr lang="de-DE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: </a:t>
            </a:r>
            <a:r>
              <a:rPr lang="de-DE" sz="180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0.2, 0.4, and 2 K/min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39F7417-981F-F483-448F-8D1F1CC3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6528011"/>
              </p:ext>
            </p:extLst>
          </p:nvPr>
        </p:nvGraphicFramePr>
        <p:xfrm>
          <a:off x="5398539" y="802058"/>
          <a:ext cx="3640649" cy="4068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9376">
                  <a:extLst>
                    <a:ext uri="{9D8B030D-6E8A-4147-A177-3AD203B41FA5}">
                      <a16:colId xmlns:a16="http://schemas.microsoft.com/office/drawing/2014/main" val="2904337939"/>
                    </a:ext>
                  </a:extLst>
                </a:gridCol>
                <a:gridCol w="956685">
                  <a:extLst>
                    <a:ext uri="{9D8B030D-6E8A-4147-A177-3AD203B41FA5}">
                      <a16:colId xmlns:a16="http://schemas.microsoft.com/office/drawing/2014/main" val="332902945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02159376"/>
                    </a:ext>
                  </a:extLst>
                </a:gridCol>
                <a:gridCol w="967788">
                  <a:extLst>
                    <a:ext uri="{9D8B030D-6E8A-4147-A177-3AD203B41FA5}">
                      <a16:colId xmlns:a16="http://schemas.microsoft.com/office/drawing/2014/main" val="2514946824"/>
                    </a:ext>
                  </a:extLst>
                </a:gridCol>
              </a:tblGrid>
              <a:tr h="208585"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Exp. No.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Aerosol Type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Target Conc. (#/cm</a:t>
                      </a:r>
                      <a:r>
                        <a:rPr lang="en-GB" sz="900" u="none" strike="noStrike" baseline="30000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)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Cooling Rate </a:t>
                      </a:r>
                    </a:p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(K/min)</a:t>
                      </a:r>
                      <a:endParaRPr lang="en-GB" sz="9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/>
                </a:tc>
                <a:extLst>
                  <a:ext uri="{0D108BD9-81ED-4DB2-BD59-A6C34878D82A}">
                    <a16:rowId xmlns:a16="http://schemas.microsoft.com/office/drawing/2014/main" val="4129464633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Background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4.0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881434069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2943851809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922289891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492746128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242936013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 err="1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AS+NaCl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3000+600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381883737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 err="1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AS+NaCl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853353497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8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 err="1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AS+NaCl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076478959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 dirty="0" err="1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AS+NaCl</a:t>
                      </a:r>
                      <a:endParaRPr lang="en-GB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3000+4000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673489116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3000+4000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975764503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5000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069923487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2589207326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600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893769289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945411416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213248229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2983118450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AS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4.0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997752656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18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3000+600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257766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19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FA+NaCl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824123468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SDSA01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2926154707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21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SDSA01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3677986431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22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SDSA01+NaCl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4247526528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23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SDSA01+NaCl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3000+2000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2020032478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24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SDTP02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2.0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413409292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25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ATD03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949681152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26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ATD03+NaCl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1000+4000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4159326891"/>
                  </a:ext>
                </a:extLst>
              </a:tr>
              <a:tr h="117981"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27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ATD03+NaCl</a:t>
                      </a:r>
                      <a:endParaRPr lang="en-GB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1000+10000</a:t>
                      </a:r>
                      <a:endParaRPr lang="en-DE" sz="9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DE" sz="900" u="none" strike="noStrike" dirty="0">
                          <a:effectLst/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                    0.5 </a:t>
                      </a:r>
                      <a:endParaRPr lang="en-DE" sz="9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3259" marR="3259" marT="3259" marB="0" anchor="b"/>
                </a:tc>
                <a:extLst>
                  <a:ext uri="{0D108BD9-81ED-4DB2-BD59-A6C34878D82A}">
                    <a16:rowId xmlns:a16="http://schemas.microsoft.com/office/drawing/2014/main" val="1842806041"/>
                  </a:ext>
                </a:extLst>
              </a:tr>
            </a:tbl>
          </a:graphicData>
        </a:graphic>
      </p:graphicFrame>
      <p:pic>
        <p:nvPicPr>
          <p:cNvPr id="5122" name="Picture 2" descr="CH TECHNOLOGIES">
            <a:extLst>
              <a:ext uri="{FF2B5EF4-FFF2-40B4-BE49-F238E27FC236}">
                <a16:creationId xmlns:a16="http://schemas.microsoft.com/office/drawing/2014/main" id="{09152E88-8C8B-50D1-BEE0-891756BC0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12" y="2776710"/>
            <a:ext cx="1341997" cy="154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GF 2000 - Filter Integrity Ltd | Filtration and Particle Science">
            <a:extLst>
              <a:ext uri="{FF2B5EF4-FFF2-40B4-BE49-F238E27FC236}">
                <a16:creationId xmlns:a16="http://schemas.microsoft.com/office/drawing/2014/main" id="{CA113156-CF12-28BC-BF19-685D0A342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154" y="2910560"/>
            <a:ext cx="1666264" cy="129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2BC352-9ECF-5A5F-C488-27C603B83B5B}"/>
              </a:ext>
            </a:extLst>
          </p:cNvPr>
          <p:cNvSpPr/>
          <p:nvPr/>
        </p:nvSpPr>
        <p:spPr>
          <a:xfrm>
            <a:off x="1756355" y="2714445"/>
            <a:ext cx="1377909" cy="19783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Uranus</a:t>
            </a:r>
          </a:p>
        </p:txBody>
      </p:sp>
    </p:spTree>
    <p:extLst>
      <p:ext uri="{BB962C8B-B14F-4D97-AF65-F5344CB8AC3E}">
        <p14:creationId xmlns:p14="http://schemas.microsoft.com/office/powerpoint/2010/main" val="302752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13737" y="209323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predictions for the experiments…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CF1710D-4427-7445-FBAE-8C8E9C3AA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115" y="671116"/>
            <a:ext cx="3936936" cy="351512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1EFBF1-7DDE-614A-B636-E8ECAB27F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8" r="11809" b="6371"/>
          <a:stretch/>
        </p:blipFill>
        <p:spPr>
          <a:xfrm>
            <a:off x="163635" y="814983"/>
            <a:ext cx="4277712" cy="2642555"/>
          </a:xfrm>
          <a:prstGeom prst="rect">
            <a:avLst/>
          </a:prstGeom>
        </p:spPr>
      </p:pic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5E7649AA-D456-56F1-AA3A-0E8AB810C28B}"/>
              </a:ext>
            </a:extLst>
          </p:cNvPr>
          <p:cNvSpPr txBox="1">
            <a:spLocks/>
          </p:cNvSpPr>
          <p:nvPr/>
        </p:nvSpPr>
        <p:spPr>
          <a:xfrm>
            <a:off x="258739" y="3601405"/>
            <a:ext cx="7910809" cy="1046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Simulation of the particle sizes generated</a:t>
            </a: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Comparative activation of cloud droplets number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276371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Modelling Predictions for the Experiments…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F5D192-B16E-7D7F-2D2A-FDFDBF96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92" y="735931"/>
            <a:ext cx="2677546" cy="392646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5AFFBE-0151-11BC-9F9F-F8B8CAAE5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387" y="735931"/>
            <a:ext cx="2677546" cy="39002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3D640-DB71-6B2F-EFD4-1D9D91F7A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706" y="936625"/>
            <a:ext cx="3208226" cy="2406170"/>
          </a:xfrm>
          <a:prstGeom prst="rect">
            <a:avLst/>
          </a:prstGeom>
        </p:spPr>
      </p:pic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D91B4F5D-C2E4-1505-582F-B9EB5C017494}"/>
              </a:ext>
            </a:extLst>
          </p:cNvPr>
          <p:cNvSpPr txBox="1">
            <a:spLocks/>
          </p:cNvSpPr>
          <p:nvPr/>
        </p:nvSpPr>
        <p:spPr>
          <a:xfrm>
            <a:off x="5607169" y="3543489"/>
            <a:ext cx="3358551" cy="1046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6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External mixtures – AS + NaCl</a:t>
            </a: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Expected activation</a:t>
            </a: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835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 Size Distribution of AS, NaCl, FA and ATD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BE51C73B-277B-C8B9-36CE-F460B7CAF4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21188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7CC14B-F415-08D7-B7DD-6E0D7A0F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361" y="3600858"/>
            <a:ext cx="1350215" cy="10126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FCE86D-F720-E0AC-2F95-1F55C933B738}"/>
              </a:ext>
            </a:extLst>
          </p:cNvPr>
          <p:cNvSpPr/>
          <p:nvPr/>
        </p:nvSpPr>
        <p:spPr>
          <a:xfrm>
            <a:off x="6215482" y="1024246"/>
            <a:ext cx="2663974" cy="22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EC3894-244A-8B1D-261E-58A4246125B0}"/>
              </a:ext>
            </a:extLst>
          </p:cNvPr>
          <p:cNvSpPr/>
          <p:nvPr/>
        </p:nvSpPr>
        <p:spPr>
          <a:xfrm>
            <a:off x="3394001" y="1036919"/>
            <a:ext cx="2663974" cy="22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C8D69A-EA07-FEA2-C13D-4E9D1BB84ECA}"/>
              </a:ext>
            </a:extLst>
          </p:cNvPr>
          <p:cNvSpPr/>
          <p:nvPr/>
        </p:nvSpPr>
        <p:spPr>
          <a:xfrm>
            <a:off x="494408" y="1024246"/>
            <a:ext cx="2663974" cy="228829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Inhaltsplatzhalter 6">
            <a:extLst>
              <a:ext uri="{FF2B5EF4-FFF2-40B4-BE49-F238E27FC236}">
                <a16:creationId xmlns:a16="http://schemas.microsoft.com/office/drawing/2014/main" id="{FB88AB4C-CA64-734B-317B-0F41BFEB6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9477" y="3782233"/>
            <a:ext cx="4302369" cy="831286"/>
          </a:xfrm>
        </p:spPr>
        <p:txBody>
          <a:bodyPr>
            <a:noAutofit/>
          </a:bodyPr>
          <a:lstStyle/>
          <a:p>
            <a:r>
              <a:rPr lang="en-US" sz="1801" dirty="0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Size range  = …… µm, </a:t>
            </a:r>
            <a:r>
              <a:rPr lang="en-US" sz="1801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sz="1801" baseline="-250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Med</a:t>
            </a:r>
            <a:r>
              <a:rPr lang="en-US" sz="1801" dirty="0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= …..µm</a:t>
            </a:r>
          </a:p>
          <a:p>
            <a:endParaRPr lang="en-US" sz="105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801" i="1" dirty="0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…………..</a:t>
            </a:r>
            <a:endParaRPr lang="en-US" sz="1801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950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AIDAd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Overview Plots – AS | AS + NaCl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E3A08C93-BB7F-E84F-7D61-429451C09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85" y="735930"/>
            <a:ext cx="3323904" cy="4224337"/>
          </a:xfrm>
          <a:prstGeom prst="rect">
            <a:avLst/>
          </a:prstGeom>
        </p:spPr>
      </p:pic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5AF36CC1-4310-A0E3-9B3F-00445A2619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968" y="781937"/>
            <a:ext cx="3323904" cy="4224337"/>
          </a:xfrm>
          <a:prstGeom prst="rect">
            <a:avLst/>
          </a:prstGeom>
        </p:spPr>
      </p:pic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48097011-A963-9C2E-1841-D4B6879FF011}"/>
              </a:ext>
            </a:extLst>
          </p:cNvPr>
          <p:cNvSpPr txBox="1">
            <a:spLocks/>
          </p:cNvSpPr>
          <p:nvPr/>
        </p:nvSpPr>
        <p:spPr>
          <a:xfrm>
            <a:off x="3835879" y="1149470"/>
            <a:ext cx="1471525" cy="3382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</a:t>
            </a: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238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AIDAd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Overview Plots – ATD | ATD + NaCl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38525445-F913-ECB1-1A8B-816A10AD4B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86" y="704850"/>
            <a:ext cx="3387609" cy="4305300"/>
          </a:xfrm>
          <a:prstGeom prst="rect">
            <a:avLst/>
          </a:prstGeom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A9614DB2-0B11-1F20-32BF-AF4ECFBF4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984" y="627838"/>
            <a:ext cx="3448205" cy="4382312"/>
          </a:xfrm>
          <a:prstGeom prst="rect">
            <a:avLst/>
          </a:prstGeom>
        </p:spPr>
      </p:pic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2C555878-2D2F-5E30-4272-AD3375FEAB99}"/>
              </a:ext>
            </a:extLst>
          </p:cNvPr>
          <p:cNvSpPr txBox="1">
            <a:spLocks/>
          </p:cNvSpPr>
          <p:nvPr/>
        </p:nvSpPr>
        <p:spPr>
          <a:xfrm>
            <a:off x="3871641" y="980166"/>
            <a:ext cx="1471525" cy="338227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</a:t>
            </a: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</a:t>
            </a:r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082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55552" y="263096"/>
            <a:ext cx="4423599" cy="46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Contents of this talk…</a:t>
            </a:r>
          </a:p>
        </p:txBody>
      </p:sp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481B38C1-7036-89F6-5DE8-12615968B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329" y="736600"/>
            <a:ext cx="7115871" cy="384790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Importance of Cloud Process Modelling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Organization of the Study – Laboratory Experiments &amp; Modelling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</a:t>
            </a:r>
            <a:r>
              <a:rPr lang="en-US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AIDA</a:t>
            </a:r>
            <a:r>
              <a:rPr lang="en-US" i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</a:t>
            </a: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Aerosol &amp; Cloud simulation Chamber</a:t>
            </a:r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Preliminary Results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Implications of the Study + Summary</a:t>
            </a:r>
          </a:p>
          <a:p>
            <a:pPr>
              <a:lnSpc>
                <a:spcPct val="210000"/>
              </a:lnSpc>
            </a:pP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Further Data Processing and the Way Forward </a:t>
            </a:r>
          </a:p>
        </p:txBody>
      </p:sp>
    </p:spTree>
    <p:extLst>
      <p:ext uri="{BB962C8B-B14F-4D97-AF65-F5344CB8AC3E}">
        <p14:creationId xmlns:p14="http://schemas.microsoft.com/office/powerpoint/2010/main" val="175999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 Number Concentrations: AS | AS + NaCl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 descr="A graph of a temperature&#10;&#10;Description automatically generated">
            <a:extLst>
              <a:ext uri="{FF2B5EF4-FFF2-40B4-BE49-F238E27FC236}">
                <a16:creationId xmlns:a16="http://schemas.microsoft.com/office/drawing/2014/main" id="{B7653A36-05D6-82E2-D7B4-3EE8B7877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5" y="735931"/>
            <a:ext cx="3948541" cy="2961406"/>
          </a:xfrm>
          <a:prstGeom prst="rect">
            <a:avLst/>
          </a:prstGeom>
        </p:spPr>
      </p:pic>
      <p:pic>
        <p:nvPicPr>
          <p:cNvPr id="8" name="Picture 7" descr="A graph of a temperature&#10;&#10;Description automatically generated">
            <a:extLst>
              <a:ext uri="{FF2B5EF4-FFF2-40B4-BE49-F238E27FC236}">
                <a16:creationId xmlns:a16="http://schemas.microsoft.com/office/drawing/2014/main" id="{FF76F69A-5C9F-07A1-FC78-FB523136A0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415" y="818481"/>
            <a:ext cx="4013129" cy="2796306"/>
          </a:xfrm>
          <a:prstGeom prst="rect">
            <a:avLst/>
          </a:prstGeom>
        </p:spPr>
      </p:pic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139AA365-C370-BF22-60F0-152623288B03}"/>
              </a:ext>
            </a:extLst>
          </p:cNvPr>
          <p:cNvSpPr txBox="1">
            <a:spLocks/>
          </p:cNvSpPr>
          <p:nvPr/>
        </p:nvSpPr>
        <p:spPr>
          <a:xfrm>
            <a:off x="258739" y="3601405"/>
            <a:ext cx="7910809" cy="1046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989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Particle Number Concentrations: AS | AS + NaCl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10" name="Picture 9" descr="A graph of temperature and temperature&#10;&#10;Description automatically generated">
            <a:extLst>
              <a:ext uri="{FF2B5EF4-FFF2-40B4-BE49-F238E27FC236}">
                <a16:creationId xmlns:a16="http://schemas.microsoft.com/office/drawing/2014/main" id="{C59DCF65-DDFB-01CB-5927-D7E3F4AA6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93" y="711655"/>
            <a:ext cx="3853001" cy="2889750"/>
          </a:xfrm>
          <a:prstGeom prst="rect">
            <a:avLst/>
          </a:prstGeom>
        </p:spPr>
      </p:pic>
      <p:pic>
        <p:nvPicPr>
          <p:cNvPr id="12" name="Picture 11" descr="A graph of a temperature&#10;&#10;Description automatically generated">
            <a:extLst>
              <a:ext uri="{FF2B5EF4-FFF2-40B4-BE49-F238E27FC236}">
                <a16:creationId xmlns:a16="http://schemas.microsoft.com/office/drawing/2014/main" id="{C602D6CA-1553-9D49-297D-F577CFB94C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710" y="778723"/>
            <a:ext cx="4004572" cy="3003430"/>
          </a:xfrm>
          <a:prstGeom prst="rect">
            <a:avLst/>
          </a:prstGeom>
        </p:spPr>
      </p:pic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38702535-FCD4-601F-01B6-30988FDC41C5}"/>
              </a:ext>
            </a:extLst>
          </p:cNvPr>
          <p:cNvSpPr txBox="1">
            <a:spLocks/>
          </p:cNvSpPr>
          <p:nvPr/>
        </p:nvSpPr>
        <p:spPr>
          <a:xfrm>
            <a:off x="258739" y="3601405"/>
            <a:ext cx="7910809" cy="10466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 err="1">
                <a:highlight>
                  <a:srgbClr val="FFFF00"/>
                </a:highligh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xxxxxxxxxxxxx</a:t>
            </a:r>
            <a:endParaRPr lang="en-US" sz="1600" dirty="0">
              <a:highlight>
                <a:srgbClr val="FFFF00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137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6" y="274138"/>
            <a:ext cx="7705445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INAS density Plot: AS, NaCl, FA and ATD</a:t>
            </a:r>
            <a:endParaRPr lang="en-US" sz="240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A884F7-8704-AEE7-35D8-193B92384F8E}"/>
              </a:ext>
            </a:extLst>
          </p:cNvPr>
          <p:cNvSpPr/>
          <p:nvPr/>
        </p:nvSpPr>
        <p:spPr>
          <a:xfrm>
            <a:off x="6452362" y="2444173"/>
            <a:ext cx="2533417" cy="1152528"/>
          </a:xfrm>
          <a:prstGeom prst="rect">
            <a:avLst/>
          </a:prstGeom>
          <a:solidFill>
            <a:schemeClr val="accent1">
              <a:alpha val="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FC20DFCD-E486-6B83-5CBA-C5B185F10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88783" y="2762163"/>
                <a:ext cx="2260576" cy="627261"/>
              </a:xfrm>
              <a:prstGeom prst="rect">
                <a:avLst/>
              </a:prstGeom>
            </p:spPr>
            <p:txBody>
              <a:bodyPr vert="horz" lIns="0" tIns="0" rIns="0" bIns="0" rtlCol="0">
                <a:noAutofit/>
              </a:bodyPr>
              <a:lstStyle>
                <a:lvl1pPr marL="203652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70423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7194" indent="-198888" algn="l" defTabSz="67407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8729" indent="-203652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75500" indent="-198888" algn="l" defTabSz="685983" rtl="0" eaLnBrk="1" latinLnBrk="0" hangingPunct="1">
                  <a:lnSpc>
                    <a:spcPct val="90000"/>
                  </a:lnSpc>
                  <a:spcBef>
                    <a:spcPts val="360"/>
                  </a:spcBef>
                  <a:buSzPct val="88000"/>
                  <a:buFontTx/>
                  <a:buBlip>
                    <a:blip r:embed="rId3"/>
                  </a:buBlip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6453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9444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2436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5427" indent="-171496" algn="l" defTabSz="685983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" sz="1801" b="1" i="1"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lang="en-GB" sz="1801" b="1" i="1">
                              <a:latin typeface="Cambria Math" panose="02040503050406030204" pitchFamily="18" charset="0"/>
                              <a:cs typeface="Arial" charset="0"/>
                            </a:rPr>
                            <m:t>𝒏</m:t>
                          </m:r>
                        </m:e>
                        <m:sub>
                          <m:r>
                            <a:rPr lang="en-GB" sz="1801" b="1" i="1">
                              <a:latin typeface="Cambria Math" panose="02040503050406030204" pitchFamily="18" charset="0"/>
                              <a:cs typeface="Arial" charset="0"/>
                            </a:rPr>
                            <m:t>𝒔</m:t>
                          </m:r>
                        </m:sub>
                      </m:sSub>
                      <m:r>
                        <a:rPr lang="en-GB" sz="1801" b="1" i="1"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lang="en-GB" sz="1801" b="1" i="1">
                          <a:latin typeface="Cambria Math" panose="02040503050406030204" pitchFamily="18" charset="0"/>
                          <a:cs typeface="Arial" charset="0"/>
                        </a:rPr>
                        <m:t>𝑻</m:t>
                      </m:r>
                      <m:r>
                        <a:rPr lang="en-GB" sz="1801" b="1" i="1">
                          <a:latin typeface="Cambria Math" panose="02040503050406030204" pitchFamily="18" charset="0"/>
                          <a:cs typeface="Arial" charset="0"/>
                        </a:rPr>
                        <m:t>)=</m:t>
                      </m:r>
                      <m:f>
                        <m:fPr>
                          <m:ctrlPr>
                            <a:rPr lang="pt" sz="1801" b="1" i="1">
                              <a:latin typeface="Cambria Math" panose="02040503050406030204" pitchFamily="18" charset="0"/>
                              <a:ea typeface="Arial" charset="0"/>
                              <a:cs typeface="Arial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𝒊𝒄𝒆</m:t>
                              </m:r>
                            </m:sub>
                          </m:sSub>
                          <m:r>
                            <a:rPr lang="en-GB" sz="1801" b="1" i="1">
                              <a:latin typeface="Cambria Math" panose="02040503050406030204" pitchFamily="18" charset="0"/>
                              <a:cs typeface="Arial" charset="0"/>
                            </a:rPr>
                            <m:t>(</m:t>
                          </m:r>
                          <m:r>
                            <a:rPr lang="en-GB" sz="1801" b="1" i="1">
                              <a:latin typeface="Cambria Math" panose="02040503050406030204" pitchFamily="18" charset="0"/>
                              <a:cs typeface="Arial" charset="0"/>
                            </a:rPr>
                            <m:t>𝑻</m:t>
                          </m:r>
                          <m:r>
                            <a:rPr lang="en-GB" sz="1801" b="1" i="1">
                              <a:latin typeface="Cambria Math" panose="02040503050406030204" pitchFamily="18" charset="0"/>
                              <a:cs typeface="Arial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pt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</m:ctrlPr>
                            </m:sSubPr>
                            <m:e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𝒂𝒆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,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𝒈𝒆𝒐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𝒐𝒓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 </m:t>
                              </m:r>
                              <m:r>
                                <a:rPr lang="en-GB" sz="1801" b="1" i="1">
                                  <a:latin typeface="Cambria Math" panose="02040503050406030204" pitchFamily="18" charset="0"/>
                                  <a:cs typeface="Arial" charset="0"/>
                                </a:rPr>
                                <m:t>𝑩𝑬𝑻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80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pPr marL="0" indent="0">
                  <a:buNone/>
                </a:pPr>
                <a:endParaRPr lang="en-DE" sz="180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5" name="Inhaltsplatzhalter 6">
                <a:extLst>
                  <a:ext uri="{FF2B5EF4-FFF2-40B4-BE49-F238E27FC236}">
                    <a16:creationId xmlns:a16="http://schemas.microsoft.com/office/drawing/2014/main" id="{FC20DFCD-E486-6B83-5CBA-C5B185F10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783" y="2762163"/>
                <a:ext cx="2260576" cy="627261"/>
              </a:xfrm>
              <a:prstGeom prst="rect">
                <a:avLst/>
              </a:prstGeom>
              <a:blipFill>
                <a:blip r:embed="rId4"/>
                <a:stretch>
                  <a:fillRect l="-2235" t="-12000" b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Inhaltsplatzhalter 6">
            <a:extLst>
              <a:ext uri="{FF2B5EF4-FFF2-40B4-BE49-F238E27FC236}">
                <a16:creationId xmlns:a16="http://schemas.microsoft.com/office/drawing/2014/main" id="{47C8D814-08A7-D9FA-4212-A060F834F457}"/>
              </a:ext>
            </a:extLst>
          </p:cNvPr>
          <p:cNvSpPr txBox="1">
            <a:spLocks/>
          </p:cNvSpPr>
          <p:nvPr/>
        </p:nvSpPr>
        <p:spPr>
          <a:xfrm>
            <a:off x="6486367" y="1539534"/>
            <a:ext cx="2533417" cy="7622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1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Ice Nucleation Active Sites </a:t>
            </a:r>
            <a:r>
              <a:rPr lang="en-US" sz="180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(INAS) density, </a:t>
            </a:r>
            <a:r>
              <a:rPr lang="en-US" sz="1801" b="1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</a:t>
            </a:r>
            <a:r>
              <a:rPr lang="en-US" sz="1801" b="1" baseline="-25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</a:t>
            </a:r>
            <a:r>
              <a:rPr lang="en-US" sz="180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was calculated:</a:t>
            </a:r>
          </a:p>
        </p:txBody>
      </p:sp>
    </p:spTree>
    <p:extLst>
      <p:ext uri="{BB962C8B-B14F-4D97-AF65-F5344CB8AC3E}">
        <p14:creationId xmlns:p14="http://schemas.microsoft.com/office/powerpoint/2010/main" val="2126663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7568249" cy="46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2A3B139-90CA-F44A-B14C-F1BD4E3C7665}"/>
              </a:ext>
            </a:extLst>
          </p:cNvPr>
          <p:cNvSpPr/>
          <p:nvPr/>
        </p:nvSpPr>
        <p:spPr>
          <a:xfrm>
            <a:off x="0" y="4803744"/>
            <a:ext cx="5010605" cy="254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Umo et al. (in prep)</a:t>
            </a: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78D30960-2FF2-0E48-AF0D-D5F1D721E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52" y="1185902"/>
            <a:ext cx="8768470" cy="2773284"/>
          </a:xfrm>
        </p:spPr>
        <p:txBody>
          <a:bodyPr>
            <a:no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Competition effects were observed for the various experiments performed in the chamber.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CCN info: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More aerosol systems need to be tested…..</a:t>
            </a:r>
          </a:p>
          <a:p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407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7568249" cy="461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Pending questions and outlook…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Inhaltsplatzhalter 6">
            <a:extLst>
              <a:ext uri="{FF2B5EF4-FFF2-40B4-BE49-F238E27FC236}">
                <a16:creationId xmlns:a16="http://schemas.microsoft.com/office/drawing/2014/main" id="{78D30960-2FF2-0E48-AF0D-D5F1D721E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87" y="1058593"/>
            <a:ext cx="8768470" cy="3598011"/>
          </a:xfrm>
        </p:spPr>
        <p:txBody>
          <a:bodyPr>
            <a:noAutofit/>
          </a:bodyPr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Data analyses ongoing…</a:t>
            </a:r>
          </a:p>
          <a:p>
            <a:pPr marL="0" indent="0">
              <a:spcBef>
                <a:spcPts val="450"/>
              </a:spcBef>
              <a:buNone/>
            </a:pPr>
            <a:endParaRPr lang="en-GB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38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ED56C3-8C7E-D04B-AC7E-6949BA4621FA}"/>
              </a:ext>
            </a:extLst>
          </p:cNvPr>
          <p:cNvSpPr/>
          <p:nvPr/>
        </p:nvSpPr>
        <p:spPr>
          <a:xfrm>
            <a:off x="197751" y="4807015"/>
            <a:ext cx="62666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Morrison et al., 2020, </a:t>
            </a:r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Helvetica" pitchFamily="2" charset="0"/>
              </a:rPr>
              <a:t>IPCC, 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E68FD-3F0A-A345-A9E6-C61755B2EE51}"/>
              </a:ext>
            </a:extLst>
          </p:cNvPr>
          <p:cNvSpPr txBox="1"/>
          <p:nvPr/>
        </p:nvSpPr>
        <p:spPr>
          <a:xfrm>
            <a:off x="107950" y="207292"/>
            <a:ext cx="7565436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we consider cloud process modelling important!</a:t>
            </a:r>
            <a:endParaRPr lang="en-US" sz="240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4ACC473-0C4A-7017-F137-D663292F6F08}"/>
              </a:ext>
            </a:extLst>
          </p:cNvPr>
          <p:cNvGrpSpPr/>
          <p:nvPr/>
        </p:nvGrpSpPr>
        <p:grpSpPr>
          <a:xfrm>
            <a:off x="4573587" y="905582"/>
            <a:ext cx="3578659" cy="1862263"/>
            <a:chOff x="432717" y="940360"/>
            <a:chExt cx="4138129" cy="2150241"/>
          </a:xfrm>
        </p:grpSpPr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45183CC1-BDF5-E042-BA17-A955EA997C91}"/>
                </a:ext>
              </a:extLst>
            </p:cNvPr>
            <p:cNvGrpSpPr/>
            <p:nvPr/>
          </p:nvGrpSpPr>
          <p:grpSpPr>
            <a:xfrm>
              <a:off x="432717" y="940360"/>
              <a:ext cx="4138129" cy="2150241"/>
              <a:chOff x="323528" y="2602302"/>
              <a:chExt cx="4360334" cy="2133435"/>
            </a:xfrm>
          </p:grpSpPr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5A6B4EFE-848E-5C45-8194-B38865808C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0" t="52084" r="28795" b="10823"/>
              <a:stretch/>
            </p:blipFill>
            <p:spPr>
              <a:xfrm>
                <a:off x="323528" y="2827867"/>
                <a:ext cx="4360334" cy="1907870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146902A6-C4E8-B540-826F-D78D3D82A1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0" t="17572" r="28795" b="78042"/>
              <a:stretch/>
            </p:blipFill>
            <p:spPr>
              <a:xfrm>
                <a:off x="323528" y="2602302"/>
                <a:ext cx="4360334" cy="225565"/>
              </a:xfrm>
              <a:prstGeom prst="rect">
                <a:avLst/>
              </a:prstGeom>
            </p:spPr>
          </p:pic>
        </p:grp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8810EAF-70F1-7641-A409-B5CFB6884372}"/>
                </a:ext>
              </a:extLst>
            </p:cNvPr>
            <p:cNvSpPr/>
            <p:nvPr/>
          </p:nvSpPr>
          <p:spPr>
            <a:xfrm>
              <a:off x="1710385" y="1465800"/>
              <a:ext cx="1188499" cy="216091"/>
            </a:xfrm>
            <a:prstGeom prst="ellipse">
              <a:avLst/>
            </a:prstGeom>
            <a:solidFill>
              <a:schemeClr val="accent1">
                <a:alpha val="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D0091C99-B453-7827-0D24-63341592D7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1" t="21204" r="25096" b="3705"/>
          <a:stretch/>
        </p:blipFill>
        <p:spPr>
          <a:xfrm>
            <a:off x="107950" y="669085"/>
            <a:ext cx="3651250" cy="4039061"/>
          </a:xfrm>
          <a:prstGeom prst="rect">
            <a:avLst/>
          </a:prstGeom>
        </p:spPr>
      </p:pic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3E9B54-C2AC-0CF0-111B-F73BB3768995}"/>
              </a:ext>
            </a:extLst>
          </p:cNvPr>
          <p:cNvSpPr txBox="1">
            <a:spLocks/>
          </p:cNvSpPr>
          <p:nvPr/>
        </p:nvSpPr>
        <p:spPr>
          <a:xfrm>
            <a:off x="3987800" y="2863850"/>
            <a:ext cx="4864100" cy="186226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5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" pitchFamily="2" charset="0"/>
              </a:rPr>
              <a:t>Complex processes in the atmosphere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Difficulty in varying all the parameters in laboratory experiments</a:t>
            </a:r>
          </a:p>
          <a:p>
            <a:endParaRPr lang="en-US" sz="1600" dirty="0">
              <a:latin typeface="Helvetica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Our understanding is still limited – the uncertainly is still high (IPCC, 2021)</a:t>
            </a:r>
            <a:endParaRPr lang="en-US" sz="1600" dirty="0">
              <a:latin typeface="Helvetica" pitchFamily="2" charset="0"/>
            </a:endParaRPr>
          </a:p>
          <a:p>
            <a:pPr marL="0" indent="0">
              <a:buNone/>
            </a:pPr>
            <a:endParaRPr lang="en-GB" sz="1600" b="1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6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50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ED56C3-8C7E-D04B-AC7E-6949BA4621FA}"/>
              </a:ext>
            </a:extLst>
          </p:cNvPr>
          <p:cNvSpPr/>
          <p:nvPr/>
        </p:nvSpPr>
        <p:spPr>
          <a:xfrm>
            <a:off x="197751" y="4807015"/>
            <a:ext cx="62666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Simpson et al. 2018, ACP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1E68FD-3F0A-A345-A9E6-C61755B2EE51}"/>
              </a:ext>
            </a:extLst>
          </p:cNvPr>
          <p:cNvSpPr txBox="1"/>
          <p:nvPr/>
        </p:nvSpPr>
        <p:spPr>
          <a:xfrm>
            <a:off x="107950" y="249068"/>
            <a:ext cx="7565436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key research questions to address…</a:t>
            </a:r>
            <a:endParaRPr lang="en-US" sz="240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573E9B54-C2AC-0CF0-111B-F73BB3768995}"/>
              </a:ext>
            </a:extLst>
          </p:cNvPr>
          <p:cNvSpPr txBox="1">
            <a:spLocks/>
          </p:cNvSpPr>
          <p:nvPr/>
        </p:nvSpPr>
        <p:spPr>
          <a:xfrm>
            <a:off x="267601" y="3097075"/>
            <a:ext cx="8463649" cy="147492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Competition in droplets activation of aerosols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Suppression of ice by competition effect!?</a:t>
            </a:r>
          </a:p>
          <a:p>
            <a:endParaRPr lang="en-US" sz="16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6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happens with external mixtures of aerosol particles?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1C62143-061E-8053-D01F-4A21D2BB4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32244" r="20019" b="14306"/>
          <a:stretch/>
        </p:blipFill>
        <p:spPr>
          <a:xfrm>
            <a:off x="267601" y="908898"/>
            <a:ext cx="3961499" cy="191050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F492161F-3D5C-AE46-F0A3-DB7F14646D9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8" t="18110" r="23450" b="943"/>
          <a:stretch/>
        </p:blipFill>
        <p:spPr>
          <a:xfrm>
            <a:off x="4717193" y="754019"/>
            <a:ext cx="4014057" cy="311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5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4423599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The Birth of ‘</a:t>
            </a:r>
            <a:r>
              <a:rPr lang="en-US" sz="240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iSKYLAB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87BB8F09-D45F-9F49-A640-2659BBE99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743" y="888220"/>
            <a:ext cx="8783687" cy="709498"/>
          </a:xfrm>
        </p:spPr>
        <p:txBody>
          <a:bodyPr>
            <a:normAutofit/>
          </a:bodyPr>
          <a:lstStyle/>
          <a:p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mproved 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cientific </a:t>
            </a:r>
            <a:r>
              <a:rPr lang="en-GB" sz="1800" b="1" dirty="0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nowledge of Clouds, Ice </a:t>
            </a:r>
            <a:r>
              <a:rPr lang="en-GB" sz="1800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GB" sz="1800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stals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 Aerosols through 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LAB</a:t>
            </a:r>
            <a:r>
              <a:rPr lang="en-GB" sz="1800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oratory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Access of a New Dynamic Cloud Chamber (</a:t>
            </a:r>
            <a:r>
              <a:rPr lang="en-GB" sz="1800" b="1" dirty="0" err="1">
                <a:solidFill>
                  <a:schemeClr val="accent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iSKYLAB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1A529EB9-CC94-20AC-C196-6D29CF0BB6EE}"/>
              </a:ext>
            </a:extLst>
          </p:cNvPr>
          <p:cNvSpPr txBox="1">
            <a:spLocks/>
          </p:cNvSpPr>
          <p:nvPr/>
        </p:nvSpPr>
        <p:spPr>
          <a:xfrm>
            <a:off x="167305" y="1561037"/>
            <a:ext cx="6041637" cy="273449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Laboratory experiments 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&amp;</a:t>
            </a:r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 Modelling</a:t>
            </a:r>
          </a:p>
          <a:p>
            <a:endParaRPr lang="en-GB" sz="1800" b="1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Paul Connolly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, University of Manchester, UK [</a:t>
            </a:r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PI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]</a:t>
            </a:r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17 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Scientists</a:t>
            </a:r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8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 Institutions | </a:t>
            </a:r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4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 Continents</a:t>
            </a:r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r>
              <a:rPr lang="en-GB" sz="1800" b="1" dirty="0">
                <a:latin typeface="Helvetica Neue" panose="02000503000000020004" pitchFamily="2" charset="0"/>
                <a:cs typeface="Times New Roman" panose="02020603050405020304" pitchFamily="18" charset="0"/>
              </a:rPr>
              <a:t>Funding: </a:t>
            </a:r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EU Transnational Access (TNA) + Helmholtz Association via KIT</a:t>
            </a:r>
          </a:p>
          <a:p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61790B-75AA-87F7-8CE4-C5C7D0C4D936}"/>
              </a:ext>
            </a:extLst>
          </p:cNvPr>
          <p:cNvGrpSpPr/>
          <p:nvPr/>
        </p:nvGrpSpPr>
        <p:grpSpPr>
          <a:xfrm>
            <a:off x="5929648" y="1561038"/>
            <a:ext cx="3035783" cy="3056348"/>
            <a:chOff x="6249341" y="1882896"/>
            <a:chExt cx="2716090" cy="273448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F39571-5240-450E-D1D4-39CF773642CA}"/>
                </a:ext>
              </a:extLst>
            </p:cNvPr>
            <p:cNvGrpSpPr/>
            <p:nvPr/>
          </p:nvGrpSpPr>
          <p:grpSpPr>
            <a:xfrm>
              <a:off x="6249341" y="1882896"/>
              <a:ext cx="2716090" cy="2734489"/>
              <a:chOff x="6253761" y="888219"/>
              <a:chExt cx="2716090" cy="273448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FB54B76E-C936-EAB2-12C6-3A0DC2441CF0}"/>
                  </a:ext>
                </a:extLst>
              </p:cNvPr>
              <p:cNvSpPr/>
              <p:nvPr/>
            </p:nvSpPr>
            <p:spPr>
              <a:xfrm>
                <a:off x="7154439" y="1794193"/>
                <a:ext cx="926458" cy="932733"/>
              </a:xfrm>
              <a:prstGeom prst="ellipse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BA0B2AE-3C4E-7E1F-5BFB-0540C90F4BBA}"/>
                  </a:ext>
                </a:extLst>
              </p:cNvPr>
              <p:cNvSpPr/>
              <p:nvPr/>
            </p:nvSpPr>
            <p:spPr>
              <a:xfrm>
                <a:off x="6253761" y="888219"/>
                <a:ext cx="2716090" cy="2734489"/>
              </a:xfrm>
              <a:prstGeom prst="ellipse">
                <a:avLst/>
              </a:prstGeom>
              <a:noFill/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BA24D9-D923-9AB8-834F-B6203EC84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50019" y="2127075"/>
              <a:ext cx="843804" cy="421902"/>
            </a:xfrm>
            <a:prstGeom prst="rect">
              <a:avLst/>
            </a:prstGeom>
          </p:spPr>
        </p:pic>
        <p:pic>
          <p:nvPicPr>
            <p:cNvPr id="1030" name="Picture 6" descr="The University of Manchester Logo PNG Vector (EPS) Free Download">
              <a:extLst>
                <a:ext uri="{FF2B5EF4-FFF2-40B4-BE49-F238E27FC236}">
                  <a16:creationId xmlns:a16="http://schemas.microsoft.com/office/drawing/2014/main" id="{D774C390-5E43-1EBA-2F64-C07E913187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03896" y="4135826"/>
              <a:ext cx="690939" cy="292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Our structure | National Center for Atmospheric Research">
              <a:extLst>
                <a:ext uri="{FF2B5EF4-FFF2-40B4-BE49-F238E27FC236}">
                  <a16:creationId xmlns:a16="http://schemas.microsoft.com/office/drawing/2014/main" id="{A581CB43-91A9-083C-0BBA-DE1C046426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3823" y="2587514"/>
              <a:ext cx="788506" cy="211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Institute of Atmospheric Physics, CAS ...">
              <a:extLst>
                <a:ext uri="{FF2B5EF4-FFF2-40B4-BE49-F238E27FC236}">
                  <a16:creationId xmlns:a16="http://schemas.microsoft.com/office/drawing/2014/main" id="{9CD9CF8E-E80D-F9AA-848F-411EAD2C2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9993" y="2462185"/>
              <a:ext cx="528701" cy="5287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Korea Institute of Science and Technology - Wikipedia">
              <a:extLst>
                <a:ext uri="{FF2B5EF4-FFF2-40B4-BE49-F238E27FC236}">
                  <a16:creationId xmlns:a16="http://schemas.microsoft.com/office/drawing/2014/main" id="{73092692-06D8-4428-3924-792D6D4D7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0844" y="3697607"/>
              <a:ext cx="673052" cy="379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ARSL - Home">
              <a:extLst>
                <a:ext uri="{FF2B5EF4-FFF2-40B4-BE49-F238E27FC236}">
                  <a16:creationId xmlns:a16="http://schemas.microsoft.com/office/drawing/2014/main" id="{CD7DDEEF-763C-8C2A-C55F-42AEDC036D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8556" y="3028573"/>
              <a:ext cx="530308" cy="527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University of Illinois to use single logo - The Champaign Room">
              <a:extLst>
                <a:ext uri="{FF2B5EF4-FFF2-40B4-BE49-F238E27FC236}">
                  <a16:creationId xmlns:a16="http://schemas.microsoft.com/office/drawing/2014/main" id="{AB9E1065-9E72-094E-EB9A-F0894D2BF9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7871" y="3135418"/>
              <a:ext cx="417657" cy="417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0506C40-1C2C-9E91-0388-774213572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14594" y="3700537"/>
              <a:ext cx="864976" cy="22242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F91837-314F-1097-10B8-BD714591D3EC}"/>
                </a:ext>
              </a:extLst>
            </p:cNvPr>
            <p:cNvSpPr txBox="1"/>
            <p:nvPr/>
          </p:nvSpPr>
          <p:spPr>
            <a:xfrm>
              <a:off x="7104268" y="3102656"/>
              <a:ext cx="1090194" cy="3166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700" b="1" dirty="0" err="1"/>
                <a:t>iSKYLAB</a:t>
              </a:r>
              <a:endParaRPr lang="en-GB" sz="1700" b="1" dirty="0"/>
            </a:p>
          </p:txBody>
        </p:sp>
      </p:grpSp>
      <p:pic>
        <p:nvPicPr>
          <p:cNvPr id="1042" name="Picture 18" descr="ATMO-ACCESS">
            <a:extLst>
              <a:ext uri="{FF2B5EF4-FFF2-40B4-BE49-F238E27FC236}">
                <a16:creationId xmlns:a16="http://schemas.microsoft.com/office/drawing/2014/main" id="{3F360E2C-6A34-7776-93D0-3BDDE941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52" y="4243251"/>
            <a:ext cx="2010012" cy="613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e Helmholtz Association of German ...">
            <a:extLst>
              <a:ext uri="{FF2B5EF4-FFF2-40B4-BE49-F238E27FC236}">
                <a16:creationId xmlns:a16="http://schemas.microsoft.com/office/drawing/2014/main" id="{1F31A0C7-802C-71F9-6879-562914EAB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482" y="4076645"/>
            <a:ext cx="1601254" cy="74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92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7302463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Scientific Objectives of the ‘</a:t>
            </a:r>
            <a:r>
              <a:rPr lang="en-US" sz="2401" dirty="0" err="1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iSKYLAB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’ Project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Inhaltsplatzhalter 6">
            <a:extLst>
              <a:ext uri="{FF2B5EF4-FFF2-40B4-BE49-F238E27FC236}">
                <a16:creationId xmlns:a16="http://schemas.microsoft.com/office/drawing/2014/main" id="{1A529EB9-CC94-20AC-C196-6D29CF0BB6EE}"/>
              </a:ext>
            </a:extLst>
          </p:cNvPr>
          <p:cNvSpPr txBox="1">
            <a:spLocks/>
          </p:cNvSpPr>
          <p:nvPr/>
        </p:nvSpPr>
        <p:spPr>
          <a:xfrm>
            <a:off x="223856" y="2572545"/>
            <a:ext cx="8699463" cy="2094706"/>
          </a:xfrm>
          <a:prstGeom prst="rect">
            <a:avLst/>
          </a:prstGeom>
          <a:solidFill>
            <a:schemeClr val="tx2">
              <a:alpha val="20000"/>
            </a:schemeClr>
          </a:solidFill>
        </p:spPr>
        <p:txBody>
          <a:bodyPr vert="horz" lIns="0" tIns="0" rIns="0" bIns="0" rtlCol="0">
            <a:normAutofit fontScale="92500" lnSpcReduction="10000"/>
          </a:bodyPr>
          <a:lstStyle>
            <a:lvl1pPr marL="203713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20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564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415" indent="-198948" algn="l" defTabSz="674275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9032" indent="-203713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883" indent="-198948" algn="l" defTabSz="686189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3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7019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30113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3208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6302" indent="-171547" algn="l" defTabSz="686189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o perform experiments into the activation of droplets on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single component 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aerosol  and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external aerosol mixtures 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with the new </a:t>
            </a:r>
            <a:r>
              <a:rPr lang="en-GB" sz="1800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AIDAd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chamber.</a:t>
            </a:r>
          </a:p>
          <a:p>
            <a:endParaRPr lang="en-GB" sz="1800" dirty="0">
              <a:effectLst/>
              <a:latin typeface="Helvetica Neue" panose="02000503000000020004" pitchFamily="2" charset="0"/>
              <a:ea typeface="Times New Roman" panose="02020603050405020304" pitchFamily="18" charset="0"/>
            </a:endParaRPr>
          </a:p>
          <a:p>
            <a:r>
              <a:rPr lang="en-GB" sz="1800" dirty="0">
                <a:latin typeface="Helvetica Neue" panose="02000503000000020004" pitchFamily="2" charset="0"/>
                <a:cs typeface="Times New Roman" panose="02020603050405020304" pitchFamily="18" charset="0"/>
              </a:rPr>
              <a:t>T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o investigate the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activation of both INPs and CCN 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in order to understand whether the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competition effects 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proposed by Simpson et al. </a:t>
            </a:r>
            <a:r>
              <a:rPr lang="en-GB" sz="1800" i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(2018) holds.</a:t>
            </a:r>
          </a:p>
          <a:p>
            <a:endParaRPr lang="en-GB" sz="1800" dirty="0">
              <a:effectLst/>
              <a:latin typeface="Helvetica Neue" panose="02000503000000020004" pitchFamily="2" charset="0"/>
              <a:ea typeface="Times New Roman" panose="02020603050405020304" pitchFamily="18" charset="0"/>
            </a:endParaRPr>
          </a:p>
          <a:p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To test results from #1 &amp; #2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quantitatively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against the 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ACPIM model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, the </a:t>
            </a:r>
            <a:r>
              <a:rPr lang="en-GB" sz="1800" b="1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Lagrangian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-particle-based DNS model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, and the </a:t>
            </a:r>
            <a:r>
              <a:rPr lang="en-GB" sz="1800" b="1" dirty="0" err="1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PartMC</a:t>
            </a:r>
            <a:r>
              <a:rPr lang="en-GB" sz="1800" b="1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model</a:t>
            </a:r>
            <a:r>
              <a:rPr lang="en-GB" sz="1800" dirty="0"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whether they are able to capture competition effects due to 'size effects’.</a:t>
            </a:r>
            <a:endParaRPr lang="en-GB" sz="1800" dirty="0">
              <a:latin typeface="Helvetica Neue" panose="02000503000000020004" pitchFamily="2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12ED12-821E-1A35-12FD-B3F32072D9B6}"/>
              </a:ext>
            </a:extLst>
          </p:cNvPr>
          <p:cNvSpPr/>
          <p:nvPr/>
        </p:nvSpPr>
        <p:spPr>
          <a:xfrm>
            <a:off x="407987" y="855972"/>
            <a:ext cx="8331200" cy="996950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2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iSKYLAB</a:t>
            </a:r>
            <a:r>
              <a:rPr lang="en-GB" sz="22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Times New Roman" panose="02020603050405020304" pitchFamily="18" charset="0"/>
              </a:rPr>
              <a:t> is designed to perform quantitative experiments to understand the competition effects between aerosol particles. </a:t>
            </a:r>
            <a:endParaRPr lang="en-DE" sz="2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6" name="Down Arrow Callout 15">
            <a:extLst>
              <a:ext uri="{FF2B5EF4-FFF2-40B4-BE49-F238E27FC236}">
                <a16:creationId xmlns:a16="http://schemas.microsoft.com/office/drawing/2014/main" id="{1C5EF6B8-D71A-E8D0-47F6-ACFD64E10C2A}"/>
              </a:ext>
            </a:extLst>
          </p:cNvPr>
          <p:cNvSpPr/>
          <p:nvPr/>
        </p:nvSpPr>
        <p:spPr>
          <a:xfrm>
            <a:off x="3294062" y="1972963"/>
            <a:ext cx="2559050" cy="599580"/>
          </a:xfrm>
          <a:prstGeom prst="down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Specific Objectives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BD51B85-5D86-52F9-F722-3937813407E8}"/>
              </a:ext>
            </a:extLst>
          </p:cNvPr>
          <p:cNvSpPr/>
          <p:nvPr/>
        </p:nvSpPr>
        <p:spPr>
          <a:xfrm>
            <a:off x="197751" y="4807015"/>
            <a:ext cx="626662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i="1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itchFamily="2" charset="0"/>
              </a:rPr>
              <a:t>Simpson et al. 2018, ACP</a:t>
            </a:r>
          </a:p>
        </p:txBody>
      </p:sp>
    </p:spTree>
    <p:extLst>
      <p:ext uri="{BB962C8B-B14F-4D97-AF65-F5344CB8AC3E}">
        <p14:creationId xmlns:p14="http://schemas.microsoft.com/office/powerpoint/2010/main" val="2894622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ight Arrow Callout 13">
            <a:extLst>
              <a:ext uri="{FF2B5EF4-FFF2-40B4-BE49-F238E27FC236}">
                <a16:creationId xmlns:a16="http://schemas.microsoft.com/office/drawing/2014/main" id="{ACC91A2B-0937-F2DC-38BF-B86014216134}"/>
              </a:ext>
            </a:extLst>
          </p:cNvPr>
          <p:cNvSpPr/>
          <p:nvPr/>
        </p:nvSpPr>
        <p:spPr>
          <a:xfrm flipH="1">
            <a:off x="7960590" y="3247238"/>
            <a:ext cx="597877" cy="1523301"/>
          </a:xfrm>
          <a:prstGeom prst="rightArrowCallout">
            <a:avLst>
              <a:gd name="adj1" fmla="val 9714"/>
              <a:gd name="adj2" fmla="val 12255"/>
              <a:gd name="adj3" fmla="val 25000"/>
              <a:gd name="adj4" fmla="val 64977"/>
            </a:avLst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962330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iSKYLAB</a:t>
            </a:r>
            <a:r>
              <a:rPr lang="en-US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Study Tools – Laboratory &amp; Modelling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ECFEA0-BBB6-454D-B7F1-49EC8EEF1A62}"/>
              </a:ext>
            </a:extLst>
          </p:cNvPr>
          <p:cNvSpPr txBox="1"/>
          <p:nvPr/>
        </p:nvSpPr>
        <p:spPr>
          <a:xfrm>
            <a:off x="1240431" y="672250"/>
            <a:ext cx="2996927" cy="477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7973" indent="-163208">
              <a:buFont typeface="Arial" panose="020B0604020202020204" pitchFamily="34" charset="0"/>
              <a:buChar char="•"/>
            </a:pPr>
            <a:endParaRPr lang="en-US" sz="15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67973" indent="-163208">
              <a:buFont typeface="Arial" panose="020B0604020202020204" pitchFamily="34" charset="0"/>
              <a:buChar char="•"/>
            </a:pPr>
            <a:endParaRPr lang="en-US" sz="1500" baseline="30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BEB3FD-5656-708D-4638-2F31AEA4A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60" y="672250"/>
            <a:ext cx="1245416" cy="2019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02EFC-0252-959D-C51F-ED39EFBE9547}"/>
              </a:ext>
            </a:extLst>
          </p:cNvPr>
          <p:cNvSpPr txBox="1"/>
          <p:nvPr/>
        </p:nvSpPr>
        <p:spPr>
          <a:xfrm>
            <a:off x="915261" y="269881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rgbClr val="C00000"/>
                </a:solidFill>
              </a:rPr>
              <a:t>AIDAd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6EE287-00D9-E239-AD59-AFFC2CCF632D}"/>
              </a:ext>
            </a:extLst>
          </p:cNvPr>
          <p:cNvSpPr txBox="1"/>
          <p:nvPr/>
        </p:nvSpPr>
        <p:spPr>
          <a:xfrm>
            <a:off x="5365765" y="272298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INSEKT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483CD5-93B5-0C7E-5B6F-B56F9DB26648}"/>
              </a:ext>
            </a:extLst>
          </p:cNvPr>
          <p:cNvSpPr txBox="1"/>
          <p:nvPr/>
        </p:nvSpPr>
        <p:spPr>
          <a:xfrm rot="16200000">
            <a:off x="7668162" y="3762488"/>
            <a:ext cx="13805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Modelling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A53E670-1835-D6C3-B8A1-53309AC7638B}"/>
              </a:ext>
            </a:extLst>
          </p:cNvPr>
          <p:cNvGrpSpPr/>
          <p:nvPr/>
        </p:nvGrpSpPr>
        <p:grpSpPr>
          <a:xfrm>
            <a:off x="7960591" y="998912"/>
            <a:ext cx="597877" cy="1692488"/>
            <a:chOff x="7961213" y="1149470"/>
            <a:chExt cx="597877" cy="1692488"/>
          </a:xfrm>
        </p:grpSpPr>
        <p:sp>
          <p:nvSpPr>
            <p:cNvPr id="12" name="Right Arrow Callout 11">
              <a:extLst>
                <a:ext uri="{FF2B5EF4-FFF2-40B4-BE49-F238E27FC236}">
                  <a16:creationId xmlns:a16="http://schemas.microsoft.com/office/drawing/2014/main" id="{3AE0CBD7-0079-4F8D-8790-0292BAD87FD6}"/>
                </a:ext>
              </a:extLst>
            </p:cNvPr>
            <p:cNvSpPr/>
            <p:nvPr/>
          </p:nvSpPr>
          <p:spPr>
            <a:xfrm flipH="1">
              <a:off x="7961213" y="1149470"/>
              <a:ext cx="597877" cy="1692488"/>
            </a:xfrm>
            <a:prstGeom prst="rightArrowCallout">
              <a:avLst>
                <a:gd name="adj1" fmla="val 9714"/>
                <a:gd name="adj2" fmla="val 12255"/>
                <a:gd name="adj3" fmla="val 25000"/>
                <a:gd name="adj4" fmla="val 64977"/>
              </a:avLst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7A83FB0-4CBA-162E-21D0-FF6D159A91A4}"/>
                </a:ext>
              </a:extLst>
            </p:cNvPr>
            <p:cNvSpPr txBox="1"/>
            <p:nvPr/>
          </p:nvSpPr>
          <p:spPr>
            <a:xfrm rot="16200000">
              <a:off x="7596027" y="1788314"/>
              <a:ext cx="15247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 b="1" dirty="0">
                  <a:solidFill>
                    <a:srgbClr val="C00000"/>
                  </a:solidFill>
                </a:rPr>
                <a:t>Laboratory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2D1FA1E-DE4B-52F5-5108-31D3850AE093}"/>
              </a:ext>
            </a:extLst>
          </p:cNvPr>
          <p:cNvGrpSpPr/>
          <p:nvPr/>
        </p:nvGrpSpPr>
        <p:grpSpPr>
          <a:xfrm>
            <a:off x="292895" y="3775507"/>
            <a:ext cx="1895071" cy="643650"/>
            <a:chOff x="334866" y="4103506"/>
            <a:chExt cx="1895071" cy="64365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7C17771-AB80-5BA5-7215-2984A4CE76AE}"/>
                </a:ext>
              </a:extLst>
            </p:cNvPr>
            <p:cNvSpPr txBox="1"/>
            <p:nvPr/>
          </p:nvSpPr>
          <p:spPr>
            <a:xfrm>
              <a:off x="478336" y="4103506"/>
              <a:ext cx="1608133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dirty="0"/>
                <a:t>ACPIM Model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487400E-82F2-C390-9457-D575DE662D15}"/>
                </a:ext>
              </a:extLst>
            </p:cNvPr>
            <p:cNvSpPr txBox="1"/>
            <p:nvPr/>
          </p:nvSpPr>
          <p:spPr>
            <a:xfrm>
              <a:off x="334866" y="4470157"/>
              <a:ext cx="1895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University of Manchester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EB911C-45CE-7747-52FC-BDF7D53705B7}"/>
              </a:ext>
            </a:extLst>
          </p:cNvPr>
          <p:cNvGrpSpPr/>
          <p:nvPr/>
        </p:nvGrpSpPr>
        <p:grpSpPr>
          <a:xfrm>
            <a:off x="5475014" y="3523183"/>
            <a:ext cx="2083298" cy="1200329"/>
            <a:chOff x="334866" y="4178687"/>
            <a:chExt cx="2083298" cy="120032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9AB3D5D-A2FA-DF0D-2894-747F9738C4B5}"/>
                </a:ext>
              </a:extLst>
            </p:cNvPr>
            <p:cNvSpPr txBox="1"/>
            <p:nvPr/>
          </p:nvSpPr>
          <p:spPr>
            <a:xfrm>
              <a:off x="334866" y="4178687"/>
              <a:ext cx="2083298" cy="92333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 err="1">
                  <a:effectLst/>
                  <a:latin typeface="Helvetica Neue" panose="02000503000000020004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Lagrangian</a:t>
              </a:r>
              <a:r>
                <a:rPr lang="en-GB" sz="1800" dirty="0">
                  <a:effectLst/>
                  <a:latin typeface="Helvetica Neue" panose="02000503000000020004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-particle-based DNS </a:t>
              </a:r>
              <a:r>
                <a:rPr lang="en-GB" dirty="0"/>
                <a:t>Model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997A83-2CAC-C1FA-2DA8-44BD1594B5F2}"/>
                </a:ext>
              </a:extLst>
            </p:cNvPr>
            <p:cNvSpPr txBox="1"/>
            <p:nvPr/>
          </p:nvSpPr>
          <p:spPr>
            <a:xfrm>
              <a:off x="1070982" y="5102017"/>
              <a:ext cx="6110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NCAR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704C580-E63F-58CC-AED0-71D959D5F9E2}"/>
              </a:ext>
            </a:extLst>
          </p:cNvPr>
          <p:cNvGrpSpPr/>
          <p:nvPr/>
        </p:nvGrpSpPr>
        <p:grpSpPr>
          <a:xfrm>
            <a:off x="3065411" y="3775507"/>
            <a:ext cx="1665841" cy="643649"/>
            <a:chOff x="478336" y="4103506"/>
            <a:chExt cx="1665841" cy="64364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248821A-3939-5CC9-0AEE-B7AADADD465C}"/>
                </a:ext>
              </a:extLst>
            </p:cNvPr>
            <p:cNvSpPr txBox="1"/>
            <p:nvPr/>
          </p:nvSpPr>
          <p:spPr>
            <a:xfrm>
              <a:off x="478336" y="4103506"/>
              <a:ext cx="1665841" cy="369332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1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GB" sz="1800" dirty="0" err="1">
                  <a:effectLst/>
                  <a:latin typeface="Helvetica Neue" panose="02000503000000020004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PartMC</a:t>
              </a:r>
              <a:r>
                <a:rPr lang="en-GB" sz="1800" dirty="0">
                  <a:effectLst/>
                  <a:latin typeface="Helvetica Neue" panose="02000503000000020004" pitchFamily="2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GB" dirty="0"/>
                <a:t>Model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1B6D052-8892-3CE0-345C-19BDD97447B7}"/>
                </a:ext>
              </a:extLst>
            </p:cNvPr>
            <p:cNvSpPr txBox="1"/>
            <p:nvPr/>
          </p:nvSpPr>
          <p:spPr>
            <a:xfrm>
              <a:off x="498308" y="4470156"/>
              <a:ext cx="15568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University of Illinois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3ACFF2-59B5-17EE-A9EC-5DACBC0E4773}"/>
              </a:ext>
            </a:extLst>
          </p:cNvPr>
          <p:cNvCxnSpPr>
            <a:cxnSpLocks/>
          </p:cNvCxnSpPr>
          <p:nvPr/>
        </p:nvCxnSpPr>
        <p:spPr>
          <a:xfrm>
            <a:off x="292895" y="3138484"/>
            <a:ext cx="8622505" cy="0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0D472DE7-B210-42AF-3D04-6F25D1693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397" y="755496"/>
            <a:ext cx="2844920" cy="1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388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137726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ACPIM Model</a:t>
            </a:r>
            <a:endParaRPr lang="en-US" sz="240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CE2-42E6-30EB-B7CA-64BE6693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6802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16EFA89-3406-2241-AC95-409514C5CE27}"/>
              </a:ext>
            </a:extLst>
          </p:cNvPr>
          <p:cNvSpPr txBox="1"/>
          <p:nvPr/>
        </p:nvSpPr>
        <p:spPr>
          <a:xfrm>
            <a:off x="107987" y="274138"/>
            <a:ext cx="6137726" cy="461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PartMC</a:t>
            </a:r>
            <a:r>
              <a:rPr lang="en-GB" sz="24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1D2CE2-42E6-30EB-B7CA-64BE66930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6452392"/>
      </p:ext>
    </p:extLst>
  </p:cSld>
  <p:clrMapOvr>
    <a:masterClrMapping/>
  </p:clrMapOvr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13490</TotalTime>
  <Words>1392</Words>
  <Application>Microsoft Macintosh PowerPoint</Application>
  <PresentationFormat>Custom</PresentationFormat>
  <Paragraphs>289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Helvetica</vt:lpstr>
      <vt:lpstr>Helvetica Neue</vt:lpstr>
      <vt:lpstr>Optima</vt:lpstr>
      <vt:lpstr>Times New Roman</vt:lpstr>
      <vt:lpstr>Wingdings</vt:lpstr>
      <vt:lpstr>Design1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Nsikanabasi Umo</cp:lastModifiedBy>
  <cp:revision>272</cp:revision>
  <dcterms:created xsi:type="dcterms:W3CDTF">2017-12-07T14:50:50Z</dcterms:created>
  <dcterms:modified xsi:type="dcterms:W3CDTF">2024-07-03T09:54:01Z</dcterms:modified>
</cp:coreProperties>
</file>